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handoutMasterIdLst>
    <p:handoutMasterId r:id="rId8"/>
  </p:handoutMasterIdLst>
  <p:sldIdLst>
    <p:sldId id="257" r:id="rId2"/>
    <p:sldId id="308" r:id="rId3"/>
    <p:sldId id="306" r:id="rId4"/>
    <p:sldId id="296" r:id="rId5"/>
    <p:sldId id="288" r:id="rId6"/>
  </p:sldIdLst>
  <p:sldSz cx="9144000" cy="6858000" type="screen4x3"/>
  <p:notesSz cx="6954838" cy="9309100"/>
  <p:custDataLst>
    <p:tags r:id="rId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63" autoAdjust="0"/>
    <p:restoredTop sz="95042" autoAdjust="0"/>
  </p:normalViewPr>
  <p:slideViewPr>
    <p:cSldViewPr snapToGrid="0" snapToObjects="1">
      <p:cViewPr varScale="1">
        <p:scale>
          <a:sx n="130" d="100"/>
          <a:sy n="130" d="100"/>
        </p:scale>
        <p:origin x="872"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7072"/>
          </a:xfrm>
          <a:prstGeom prst="rect">
            <a:avLst/>
          </a:prstGeom>
        </p:spPr>
        <p:txBody>
          <a:bodyPr vert="horz" lIns="92930" tIns="46465" rIns="92930" bIns="46465" rtlCol="0"/>
          <a:lstStyle>
            <a:lvl1pPr algn="r">
              <a:defRPr sz="1200"/>
            </a:lvl1pPr>
          </a:lstStyle>
          <a:p>
            <a:fld id="{82086729-A595-4208-9011-F21A980BB1F2}" type="datetimeFigureOut">
              <a:rPr lang="en-US" smtClean="0"/>
              <a:t>3/4/23</a:t>
            </a:fld>
            <a:endParaRPr lang="en-US"/>
          </a:p>
        </p:txBody>
      </p:sp>
      <p:sp>
        <p:nvSpPr>
          <p:cNvPr id="4" name="Footer Placeholder 3"/>
          <p:cNvSpPr>
            <a:spLocks noGrp="1"/>
          </p:cNvSpPr>
          <p:nvPr>
            <p:ph type="ftr" sz="quarter" idx="2"/>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30"/>
            <a:ext cx="3013763" cy="467071"/>
          </a:xfrm>
          <a:prstGeom prst="rect">
            <a:avLst/>
          </a:prstGeom>
        </p:spPr>
        <p:txBody>
          <a:bodyPr vert="horz" lIns="92930" tIns="46465" rIns="92930" bIns="46465" rtlCol="0" anchor="b"/>
          <a:lstStyle>
            <a:lvl1pPr algn="r">
              <a:defRPr sz="1200"/>
            </a:lvl1pPr>
          </a:lstStyle>
          <a:p>
            <a:fld id="{2A27D60C-3AC1-498B-8485-96CC50341DB4}" type="slidenum">
              <a:rPr lang="en-US" smtClean="0"/>
              <a:t>‹#›</a:t>
            </a:fld>
            <a:endParaRPr lang="en-US"/>
          </a:p>
        </p:txBody>
      </p:sp>
    </p:spTree>
    <p:extLst>
      <p:ext uri="{BB962C8B-B14F-4D97-AF65-F5344CB8AC3E}">
        <p14:creationId xmlns:p14="http://schemas.microsoft.com/office/powerpoint/2010/main" val="2549191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5ADECD89-12FE-9840-B37C-76821204EE8A}" type="datetimeFigureOut">
              <a:rPr lang="en-US" smtClean="0"/>
              <a:t>3/4/23</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1B46E0A6-C532-4049-81EE-89B049D7FD00}" type="slidenum">
              <a:rPr lang="en-US" smtClean="0"/>
              <a:t>‹#›</a:t>
            </a:fld>
            <a:endParaRPr lang="en-US"/>
          </a:p>
        </p:txBody>
      </p:sp>
    </p:spTree>
    <p:extLst>
      <p:ext uri="{BB962C8B-B14F-4D97-AF65-F5344CB8AC3E}">
        <p14:creationId xmlns:p14="http://schemas.microsoft.com/office/powerpoint/2010/main" val="41339179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dl.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hs.gov/"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dl.or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dhs.gov/"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https://www.adl.org/</a:t>
            </a:r>
            <a:r>
              <a:rPr lang="en-US" dirty="0"/>
              <a:t>, https://</a:t>
            </a:r>
            <a:r>
              <a:rPr lang="en-US" dirty="0" err="1"/>
              <a:t>www.tableau.com</a:t>
            </a:r>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1B46E0A6-C532-4049-81EE-89B049D7FD00}" type="slidenum">
              <a:rPr lang="en-US" smtClean="0"/>
              <a:t>2</a:t>
            </a:fld>
            <a:endParaRPr lang="en-US"/>
          </a:p>
        </p:txBody>
      </p:sp>
    </p:spTree>
    <p:extLst>
      <p:ext uri="{BB962C8B-B14F-4D97-AF65-F5344CB8AC3E}">
        <p14:creationId xmlns:p14="http://schemas.microsoft.com/office/powerpoint/2010/main" val="2196939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Omission of key variables, correlation does not equal causation, attributing meaning to small differences (qualitative analyses can help here)</a:t>
            </a:r>
            <a:r>
              <a:rPr lang="en-US" sz="800" dirty="0"/>
              <a:t>, i</a:t>
            </a:r>
            <a:r>
              <a:rPr lang="en-US" dirty="0"/>
              <a:t>gnoring outliers, missing data, relies on objective decision-making by researchers, bias in data source.</a:t>
            </a:r>
            <a:endParaRPr lang="en-US" dirty="0">
              <a:hlinkClick r:id="" action="ppaction://noaction"/>
            </a:endParaRPr>
          </a:p>
          <a:p>
            <a:endParaRPr lang="en-US" dirty="0">
              <a:hlinkClick r:id="" action="ppaction://noaction"/>
            </a:endParaRPr>
          </a:p>
          <a:p>
            <a:r>
              <a:rPr lang="en-US" dirty="0">
                <a:hlinkClick r:id="" action="ppaction://noaction"/>
              </a:rPr>
              <a:t>https://www.adl.org/</a:t>
            </a:r>
            <a:endParaRPr lang="en-US" dirty="0"/>
          </a:p>
          <a:p>
            <a:endParaRPr lang="en-US" dirty="0"/>
          </a:p>
          <a:p>
            <a:r>
              <a:rPr lang="en-US" dirty="0">
                <a:hlinkClick r:id="rId3"/>
              </a:rPr>
              <a:t>https://www.dhs.gov/</a:t>
            </a:r>
            <a:r>
              <a:rPr lang="en-US" dirty="0"/>
              <a:t> </a:t>
            </a:r>
          </a:p>
        </p:txBody>
      </p:sp>
      <p:sp>
        <p:nvSpPr>
          <p:cNvPr id="4" name="Slide Number Placeholder 3"/>
          <p:cNvSpPr>
            <a:spLocks noGrp="1"/>
          </p:cNvSpPr>
          <p:nvPr>
            <p:ph type="sldNum" sz="quarter" idx="10"/>
          </p:nvPr>
        </p:nvSpPr>
        <p:spPr/>
        <p:txBody>
          <a:bodyPr/>
          <a:lstStyle/>
          <a:p>
            <a:fld id="{1B46E0A6-C532-4049-81EE-89B049D7FD00}" type="slidenum">
              <a:rPr lang="en-US" smtClean="0"/>
              <a:t>3</a:t>
            </a:fld>
            <a:endParaRPr lang="en-US"/>
          </a:p>
        </p:txBody>
      </p:sp>
    </p:spTree>
    <p:extLst>
      <p:ext uri="{BB962C8B-B14F-4D97-AF65-F5344CB8AC3E}">
        <p14:creationId xmlns:p14="http://schemas.microsoft.com/office/powerpoint/2010/main" val="318082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https://www.adl.org/</a:t>
            </a:r>
            <a:endParaRPr lang="en-US" dirty="0"/>
          </a:p>
          <a:p>
            <a:endParaRPr lang="en-US" dirty="0"/>
          </a:p>
          <a:p>
            <a:r>
              <a:rPr lang="en-US" dirty="0">
                <a:hlinkClick r:id="rId4"/>
              </a:rPr>
              <a:t>https://www.dhs.gov/</a:t>
            </a:r>
            <a:r>
              <a:rPr lang="en-US" dirty="0"/>
              <a:t> </a:t>
            </a:r>
          </a:p>
        </p:txBody>
      </p:sp>
      <p:sp>
        <p:nvSpPr>
          <p:cNvPr id="4" name="Slide Number Placeholder 3"/>
          <p:cNvSpPr>
            <a:spLocks noGrp="1"/>
          </p:cNvSpPr>
          <p:nvPr>
            <p:ph type="sldNum" sz="quarter" idx="10"/>
          </p:nvPr>
        </p:nvSpPr>
        <p:spPr/>
        <p:txBody>
          <a:bodyPr/>
          <a:lstStyle/>
          <a:p>
            <a:fld id="{1B46E0A6-C532-4049-81EE-89B049D7FD00}" type="slidenum">
              <a:rPr lang="en-US" smtClean="0"/>
              <a:t>4</a:t>
            </a:fld>
            <a:endParaRPr lang="en-US"/>
          </a:p>
        </p:txBody>
      </p:sp>
    </p:spTree>
    <p:extLst>
      <p:ext uri="{BB962C8B-B14F-4D97-AF65-F5344CB8AC3E}">
        <p14:creationId xmlns:p14="http://schemas.microsoft.com/office/powerpoint/2010/main" val="823649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6E0A6-C532-4049-81EE-89B049D7FD00}" type="slidenum">
              <a:rPr lang="en-US" smtClean="0"/>
              <a:t>5</a:t>
            </a:fld>
            <a:endParaRPr lang="en-US"/>
          </a:p>
        </p:txBody>
      </p:sp>
    </p:spTree>
    <p:extLst>
      <p:ext uri="{BB962C8B-B14F-4D97-AF65-F5344CB8AC3E}">
        <p14:creationId xmlns:p14="http://schemas.microsoft.com/office/powerpoint/2010/main" val="3606801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1778FF-275E-5946-9617-1A74DD2FF60E}" type="datetimeFigureOut">
              <a:rPr lang="en-US" smtClean="0"/>
              <a:t>3/4/23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3264841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1778FF-275E-5946-9617-1A74DD2FF60E}" type="datetimeFigureOut">
              <a:rPr lang="en-US" smtClean="0"/>
              <a:t>3/4/23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341132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1778FF-275E-5946-9617-1A74DD2FF60E}" type="datetimeFigureOut">
              <a:rPr lang="en-US" smtClean="0"/>
              <a:t>3/4/23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119802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1778FF-275E-5946-9617-1A74DD2FF60E}" type="datetimeFigureOut">
              <a:rPr lang="en-US" smtClean="0"/>
              <a:t>3/4/23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981625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1778FF-275E-5946-9617-1A74DD2FF60E}" type="datetimeFigureOut">
              <a:rPr lang="en-US" smtClean="0"/>
              <a:t>3/4/23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393730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1778FF-275E-5946-9617-1A74DD2FF60E}" type="datetimeFigureOut">
              <a:rPr lang="en-US" smtClean="0"/>
              <a:t>3/4/23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2257560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1778FF-275E-5946-9617-1A74DD2FF60E}" type="datetimeFigureOut">
              <a:rPr lang="en-US" smtClean="0"/>
              <a:t>3/4/23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311944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1778FF-275E-5946-9617-1A74DD2FF60E}" type="datetimeFigureOut">
              <a:rPr lang="en-US" smtClean="0"/>
              <a:t>3/4/23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2907215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1778FF-275E-5946-9617-1A74DD2FF60E}" type="datetimeFigureOut">
              <a:rPr lang="en-US" smtClean="0"/>
              <a:t>3/4/23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294405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1778FF-275E-5946-9617-1A74DD2FF60E}" type="datetimeFigureOut">
              <a:rPr lang="en-US" smtClean="0"/>
              <a:t>3/4/23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333745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1778FF-275E-5946-9617-1A74DD2FF60E}" type="datetimeFigureOut">
              <a:rPr lang="en-US" smtClean="0"/>
              <a:t>3/4/23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7C9AB-F58D-1E4E-8160-009B11EF43BB}" type="slidenum">
              <a:rPr lang="en-US" smtClean="0"/>
              <a:t>‹#›</a:t>
            </a:fld>
            <a:endParaRPr lang="en-US"/>
          </a:p>
        </p:txBody>
      </p:sp>
    </p:spTree>
    <p:extLst>
      <p:ext uri="{BB962C8B-B14F-4D97-AF65-F5344CB8AC3E}">
        <p14:creationId xmlns:p14="http://schemas.microsoft.com/office/powerpoint/2010/main" val="279275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778FF-275E-5946-9617-1A74DD2FF60E}" type="datetimeFigureOut">
              <a:rPr lang="en-US" smtClean="0"/>
              <a:t>3/4/23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7C9AB-F58D-1E4E-8160-009B11EF43BB}" type="slidenum">
              <a:rPr lang="en-US" smtClean="0"/>
              <a:t>‹#›</a:t>
            </a:fld>
            <a:endParaRPr lang="en-US"/>
          </a:p>
        </p:txBody>
      </p:sp>
    </p:spTree>
    <p:extLst>
      <p:ext uri="{BB962C8B-B14F-4D97-AF65-F5344CB8AC3E}">
        <p14:creationId xmlns:p14="http://schemas.microsoft.com/office/powerpoint/2010/main" val="3874744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adl.org/"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dhs.gov/" TargetMode="External"/><Relationship Id="rId5" Type="http://schemas.openxmlformats.org/officeDocument/2006/relationships/image" Target="../media/image6.png"/><Relationship Id="rId4" Type="http://schemas.openxmlformats.org/officeDocument/2006/relationships/hyperlink" Target="https://www.adl.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dhs.gov/" TargetMode="External"/><Relationship Id="rId5" Type="http://schemas.openxmlformats.org/officeDocument/2006/relationships/image" Target="../media/image8.png"/><Relationship Id="rId4" Type="http://schemas.openxmlformats.org/officeDocument/2006/relationships/hyperlink" Target="https://www.adl.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63"/>
            <a:ext cx="9144000" cy="6858000"/>
          </a:xfrm>
          <a:prstGeom prst="rect">
            <a:avLst/>
          </a:prstGeom>
        </p:spPr>
      </p:pic>
      <p:sp>
        <p:nvSpPr>
          <p:cNvPr id="4" name="Content Placeholder 2"/>
          <p:cNvSpPr>
            <a:spLocks noGrp="1"/>
          </p:cNvSpPr>
          <p:nvPr>
            <p:ph idx="1"/>
          </p:nvPr>
        </p:nvSpPr>
        <p:spPr>
          <a:xfrm>
            <a:off x="90535" y="2294663"/>
            <a:ext cx="8962930" cy="3742981"/>
          </a:xfrm>
        </p:spPr>
        <p:txBody>
          <a:bodyPr>
            <a:noAutofit/>
          </a:bodyPr>
          <a:lstStyle/>
          <a:p>
            <a:pPr marL="0" indent="0" algn="ctr">
              <a:buNone/>
            </a:pPr>
            <a:r>
              <a:rPr lang="en-US" sz="6000" dirty="0">
                <a:solidFill>
                  <a:schemeClr val="bg1"/>
                </a:solidFill>
              </a:rPr>
              <a:t>Teaching with Data</a:t>
            </a:r>
          </a:p>
        </p:txBody>
      </p:sp>
    </p:spTree>
    <p:extLst>
      <p:ext uri="{BB962C8B-B14F-4D97-AF65-F5344CB8AC3E}">
        <p14:creationId xmlns:p14="http://schemas.microsoft.com/office/powerpoint/2010/main" val="253986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0003" y="81096"/>
            <a:ext cx="9000989" cy="6470661"/>
          </a:xfrm>
        </p:spPr>
        <p:txBody>
          <a:bodyPr>
            <a:normAutofit/>
          </a:bodyPr>
          <a:lstStyle/>
          <a:p>
            <a:pPr marL="0" indent="0" algn="ctr">
              <a:buNone/>
            </a:pPr>
            <a:r>
              <a:rPr lang="en-US" sz="2400" b="1" dirty="0"/>
              <a:t>Anti-Defamation League (ADL) Data on Extremist Incidents in the U.S.</a:t>
            </a:r>
          </a:p>
          <a:p>
            <a:pPr marL="0" indent="0">
              <a:buNone/>
            </a:pPr>
            <a:endParaRPr lang="en-US" sz="2000" dirty="0"/>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6636185"/>
            <a:ext cx="9144000" cy="226347"/>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01" y="-1515"/>
            <a:ext cx="9144000" cy="73943"/>
          </a:xfrm>
          <a:prstGeom prst="rect">
            <a:avLst/>
          </a:prstGeom>
        </p:spPr>
      </p:pic>
      <p:sp>
        <p:nvSpPr>
          <p:cNvPr id="3" name="AutoShape 2" descr="Image result for business strategy comic">
            <a:extLst>
              <a:ext uri="{FF2B5EF4-FFF2-40B4-BE49-F238E27FC236}">
                <a16:creationId xmlns:a16="http://schemas.microsoft.com/office/drawing/2014/main" id="{28499F11-E55E-43F3-A192-FD9940D6202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60626" y="585858"/>
            <a:ext cx="8619742" cy="4805697"/>
          </a:xfrm>
          <a:prstGeom prst="rect">
            <a:avLst/>
          </a:prstGeom>
          <a:ln>
            <a:solidFill>
              <a:schemeClr val="tx1"/>
            </a:solidFill>
          </a:ln>
          <a:effectLst>
            <a:outerShdw blurRad="50800" dist="38100" dir="2700000" algn="tl" rotWithShape="0">
              <a:prstClr val="black">
                <a:alpha val="40000"/>
              </a:prstClr>
            </a:outerShdw>
          </a:effectLst>
        </p:spPr>
      </p:pic>
      <p:sp>
        <p:nvSpPr>
          <p:cNvPr id="8" name="TextBox 7"/>
          <p:cNvSpPr txBox="1"/>
          <p:nvPr/>
        </p:nvSpPr>
        <p:spPr>
          <a:xfrm>
            <a:off x="181410" y="5475983"/>
            <a:ext cx="8778176" cy="1015663"/>
          </a:xfrm>
          <a:prstGeom prst="rect">
            <a:avLst/>
          </a:prstGeom>
          <a:noFill/>
        </p:spPr>
        <p:txBody>
          <a:bodyPr wrap="square" rtlCol="0">
            <a:spAutoFit/>
          </a:bodyPr>
          <a:lstStyle/>
          <a:p>
            <a:r>
              <a:rPr lang="en-US" sz="2000" dirty="0"/>
              <a:t>There are </a:t>
            </a:r>
            <a:r>
              <a:rPr lang="en-US" sz="2000" dirty="0">
                <a:highlight>
                  <a:srgbClr val="FFFF00"/>
                </a:highlight>
              </a:rPr>
              <a:t>over 33,000 rows </a:t>
            </a:r>
            <a:r>
              <a:rPr lang="en-US" sz="2000" dirty="0"/>
              <a:t>with data on U.S. extremist incidents from 2002 to 2022. While the data can be analyzed in Excel, a visualization tool (e.g. Tableau, Microsoft Power BI, etc.) is often quicker and easier. </a:t>
            </a:r>
          </a:p>
        </p:txBody>
      </p:sp>
      <p:pic>
        <p:nvPicPr>
          <p:cNvPr id="9" name="Picture 8">
            <a:hlinkClick r:id="rId5"/>
            <a:extLst>
              <a:ext uri="{FF2B5EF4-FFF2-40B4-BE49-F238E27FC236}">
                <a16:creationId xmlns:a16="http://schemas.microsoft.com/office/drawing/2014/main" id="{1836A955-13DE-0B46-B91E-9A2C2F49E5BD}"/>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5719059" y="3172172"/>
            <a:ext cx="3209405" cy="1892796"/>
          </a:xfrm>
          <a:prstGeom prst="rect">
            <a:avLst/>
          </a:prstGeom>
          <a:ln>
            <a:solidFill>
              <a:schemeClr val="tx1"/>
            </a:solidFill>
          </a:ln>
          <a:effectLst>
            <a:outerShdw blurRad="50800" dist="38100" dir="2700000" algn="tl" rotWithShape="0">
              <a:prstClr val="black">
                <a:alpha val="40000"/>
              </a:prstClr>
            </a:outerShdw>
          </a:effectLst>
        </p:spPr>
      </p:pic>
      <p:pic>
        <p:nvPicPr>
          <p:cNvPr id="2" name="Picture 2" descr="Image result for tableau logo">
            <a:extLst>
              <a:ext uri="{FF2B5EF4-FFF2-40B4-BE49-F238E27FC236}">
                <a16:creationId xmlns:a16="http://schemas.microsoft.com/office/drawing/2014/main" id="{5CC5C29E-7A1D-13DB-9721-AAE63BAD1A61}"/>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p:blipFill>
        <p:spPr bwMode="auto">
          <a:xfrm>
            <a:off x="70001" y="3867806"/>
            <a:ext cx="5394589" cy="1197864"/>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114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5849" y="107820"/>
            <a:ext cx="8829299" cy="6048556"/>
          </a:xfrm>
        </p:spPr>
        <p:txBody>
          <a:bodyPr>
            <a:normAutofit/>
          </a:bodyPr>
          <a:lstStyle/>
          <a:p>
            <a:pPr marL="0" indent="0" algn="ctr">
              <a:buNone/>
            </a:pPr>
            <a:r>
              <a:rPr lang="en-US" b="1" dirty="0"/>
              <a:t>Exercise Scenario </a:t>
            </a:r>
            <a:endParaRPr lang="en-US" sz="400" b="1" dirty="0"/>
          </a:p>
          <a:p>
            <a:pPr marL="0" indent="0">
              <a:buNone/>
            </a:pPr>
            <a:endParaRPr lang="en-US" sz="400" dirty="0"/>
          </a:p>
          <a:p>
            <a:pPr marL="0" indent="0">
              <a:buNone/>
            </a:pPr>
            <a:r>
              <a:rPr lang="en-US" sz="2400" dirty="0"/>
              <a:t>For the purposes of this scenario, you are an intel analyst with the Department of Homeland Security (DHS). Your team leader assigned you the task of analyzing data from the Anti-Defamation League (ADL) to help plan counter-extremism resource allocation. Specific questions to answer include:</a:t>
            </a:r>
          </a:p>
          <a:p>
            <a:pPr marL="857250" lvl="1" indent="-457200">
              <a:buAutoNum type="arabicPeriod"/>
            </a:pPr>
            <a:r>
              <a:rPr lang="en-US" sz="2400" dirty="0"/>
              <a:t>Are incidents increasing or decreasing?</a:t>
            </a:r>
          </a:p>
          <a:p>
            <a:pPr marL="857250" lvl="1" indent="-457200">
              <a:buAutoNum type="arabicPeriod"/>
            </a:pPr>
            <a:r>
              <a:rPr lang="en-US" sz="2400" dirty="0"/>
              <a:t>Who (what ideology) commits the most incidents?</a:t>
            </a:r>
          </a:p>
          <a:p>
            <a:pPr marL="857250" lvl="1" indent="-457200">
              <a:buAutoNum type="arabicPeriod"/>
            </a:pPr>
            <a:r>
              <a:rPr lang="en-US" sz="2400" dirty="0"/>
              <a:t>What type(s) of incidents are most common?</a:t>
            </a:r>
          </a:p>
          <a:p>
            <a:pPr marL="857250" lvl="1" indent="-457200">
              <a:buAutoNum type="arabicPeriod"/>
            </a:pPr>
            <a:r>
              <a:rPr lang="en-US" sz="2400" dirty="0"/>
              <a:t>Which group(s) commit the most incidents?</a:t>
            </a:r>
          </a:p>
          <a:p>
            <a:pPr marL="857250" lvl="1" indent="-457200">
              <a:buAutoNum type="arabicPeriod"/>
            </a:pPr>
            <a:r>
              <a:rPr lang="en-US" sz="2400" dirty="0"/>
              <a:t>Where do most incidents occur?</a:t>
            </a:r>
          </a:p>
          <a:p>
            <a:pPr marL="857250" lvl="1" indent="-457200">
              <a:buAutoNum type="arabicPeriod"/>
            </a:pPr>
            <a:r>
              <a:rPr lang="en-US" sz="2400" dirty="0"/>
              <a:t>What </a:t>
            </a:r>
            <a:r>
              <a:rPr lang="en-US" sz="2400" i="1" u="sng" dirty="0"/>
              <a:t>additional data</a:t>
            </a:r>
            <a:r>
              <a:rPr lang="en-US" sz="2400" i="1" dirty="0"/>
              <a:t> </a:t>
            </a:r>
            <a:r>
              <a:rPr lang="en-US" sz="2400" dirty="0"/>
              <a:t>would </a:t>
            </a:r>
            <a:br>
              <a:rPr lang="en-US" sz="2400" dirty="0"/>
            </a:br>
            <a:r>
              <a:rPr lang="en-US" sz="2400" dirty="0"/>
              <a:t>be helpful in making a more </a:t>
            </a:r>
            <a:br>
              <a:rPr lang="en-US" sz="2400" dirty="0"/>
            </a:br>
            <a:r>
              <a:rPr lang="en-US" sz="2400" dirty="0"/>
              <a:t>accurate assessment?</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6636185"/>
            <a:ext cx="9144000" cy="226347"/>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01" y="-1515"/>
            <a:ext cx="9144000" cy="73943"/>
          </a:xfrm>
          <a:prstGeom prst="rect">
            <a:avLst/>
          </a:prstGeom>
        </p:spPr>
      </p:pic>
      <p:sp>
        <p:nvSpPr>
          <p:cNvPr id="3" name="AutoShape 2" descr="Image result for business strategy comic">
            <a:extLst>
              <a:ext uri="{FF2B5EF4-FFF2-40B4-BE49-F238E27FC236}">
                <a16:creationId xmlns:a16="http://schemas.microsoft.com/office/drawing/2014/main" id="{28499F11-E55E-43F3-A192-FD9940D6202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hlinkClick r:id="rId4"/>
            <a:extLst>
              <a:ext uri="{FF2B5EF4-FFF2-40B4-BE49-F238E27FC236}">
                <a16:creationId xmlns:a16="http://schemas.microsoft.com/office/drawing/2014/main" id="{3C99365E-D5B5-4CAB-8F46-B67E125F4E56}"/>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880808" y="4859768"/>
            <a:ext cx="2861080" cy="1703917"/>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hlinkClick r:id="rId6"/>
            <a:extLst>
              <a:ext uri="{FF2B5EF4-FFF2-40B4-BE49-F238E27FC236}">
                <a16:creationId xmlns:a16="http://schemas.microsoft.com/office/drawing/2014/main" id="{285B2A29-AE2A-449D-88C8-3E1C5C93DB22}"/>
              </a:ext>
            </a:extLst>
          </p:cNvPr>
          <p:cNvPicPr>
            <a:picLocks noChangeAspect="1"/>
          </p:cNvPicPr>
          <p:nvPr/>
        </p:nvPicPr>
        <p:blipFill>
          <a:blip r:embed="rId7"/>
          <a:stretch>
            <a:fillRect/>
          </a:stretch>
        </p:blipFill>
        <p:spPr>
          <a:xfrm>
            <a:off x="6736573" y="3242452"/>
            <a:ext cx="2360841" cy="2353464"/>
          </a:xfrm>
          <a:prstGeom prst="rect">
            <a:avLst/>
          </a:prstGeom>
        </p:spPr>
      </p:pic>
    </p:spTree>
    <p:extLst>
      <p:ext uri="{BB962C8B-B14F-4D97-AF65-F5344CB8AC3E}">
        <p14:creationId xmlns:p14="http://schemas.microsoft.com/office/powerpoint/2010/main" val="2619434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5849" y="107819"/>
            <a:ext cx="8829299" cy="6297095"/>
          </a:xfrm>
        </p:spPr>
        <p:txBody>
          <a:bodyPr>
            <a:normAutofit/>
          </a:bodyPr>
          <a:lstStyle/>
          <a:p>
            <a:pPr marL="0" indent="0" algn="ctr">
              <a:buNone/>
            </a:pPr>
            <a:r>
              <a:rPr lang="en-US" dirty="0"/>
              <a:t>Exercise Scenario II</a:t>
            </a:r>
            <a:endParaRPr lang="en-US" sz="900" dirty="0"/>
          </a:p>
          <a:p>
            <a:pPr marL="0" indent="0">
              <a:buNone/>
            </a:pPr>
            <a:endParaRPr lang="en-US" sz="900" dirty="0"/>
          </a:p>
          <a:p>
            <a:pPr marL="0" indent="0">
              <a:buNone/>
            </a:pPr>
            <a:r>
              <a:rPr lang="en-US" sz="2400" dirty="0"/>
              <a:t>Your due-out is a PPT file that answers the questions above.</a:t>
            </a:r>
            <a:endParaRPr lang="en-US" sz="1000" dirty="0"/>
          </a:p>
          <a:p>
            <a:pPr marL="0" indent="0">
              <a:buNone/>
            </a:pPr>
            <a:endParaRPr lang="en-US" sz="1000" dirty="0"/>
          </a:p>
          <a:p>
            <a:pPr marL="457200" indent="-457200">
              <a:buAutoNum type="arabicPeriod"/>
            </a:pPr>
            <a:r>
              <a:rPr lang="en-US" sz="2400" dirty="0"/>
              <a:t>Analyze the data in Tableau to answer the questions. </a:t>
            </a:r>
          </a:p>
          <a:p>
            <a:pPr marL="457200" indent="-457200">
              <a:buAutoNum type="arabicPeriod"/>
            </a:pPr>
            <a:r>
              <a:rPr lang="en-US" sz="2400" dirty="0"/>
              <a:t>In Tableau, go to File (upper-left) and select Export as PowerPoint.</a:t>
            </a:r>
          </a:p>
          <a:p>
            <a:pPr marL="457200" indent="-457200">
              <a:buAutoNum type="arabicPeriod"/>
            </a:pPr>
            <a:r>
              <a:rPr lang="en-US" sz="2400" dirty="0"/>
              <a:t>Check the PPT to make sure it has everything, and it looks legible, then save and send to the professor using Blackboard</a:t>
            </a:r>
            <a:endParaRPr lang="en-US" sz="800" dirty="0"/>
          </a:p>
          <a:p>
            <a:pPr marL="0" indent="0">
              <a:buNone/>
            </a:pPr>
            <a:endParaRPr lang="en-US" sz="800" dirty="0"/>
          </a:p>
          <a:p>
            <a:pPr marL="857250" lvl="1" indent="-457200">
              <a:buAutoNum type="arabicPeriod"/>
            </a:pPr>
            <a:endParaRPr lang="en-US" sz="2400" dirty="0"/>
          </a:p>
          <a:p>
            <a:pPr marL="857250" lvl="1" indent="-457200">
              <a:buAutoNum type="arabicPeriod"/>
            </a:pPr>
            <a:endParaRPr lang="en-US" sz="2400" dirty="0"/>
          </a:p>
          <a:p>
            <a:pPr marL="857250" lvl="1" indent="-457200">
              <a:buAutoNum type="arabicPeriod"/>
            </a:pPr>
            <a:endParaRPr lang="en-US" sz="2400" dirty="0"/>
          </a:p>
          <a:p>
            <a:pPr marL="457200" indent="-457200">
              <a:buAutoNum type="arabicPeriod"/>
            </a:pPr>
            <a:endParaRPr lang="en-US" sz="2400" dirty="0"/>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6636185"/>
            <a:ext cx="9144000" cy="226347"/>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501" y="-1515"/>
            <a:ext cx="9144000" cy="73943"/>
          </a:xfrm>
          <a:prstGeom prst="rect">
            <a:avLst/>
          </a:prstGeom>
        </p:spPr>
      </p:pic>
      <p:sp>
        <p:nvSpPr>
          <p:cNvPr id="3" name="AutoShape 2" descr="Image result for business strategy comic">
            <a:extLst>
              <a:ext uri="{FF2B5EF4-FFF2-40B4-BE49-F238E27FC236}">
                <a16:creationId xmlns:a16="http://schemas.microsoft.com/office/drawing/2014/main" id="{28499F11-E55E-43F3-A192-FD9940D6202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hlinkClick r:id="rId4"/>
            <a:extLst>
              <a:ext uri="{FF2B5EF4-FFF2-40B4-BE49-F238E27FC236}">
                <a16:creationId xmlns:a16="http://schemas.microsoft.com/office/drawing/2014/main" id="{3C99365E-D5B5-4CAB-8F46-B67E125F4E56}"/>
              </a:ext>
            </a:extLst>
          </p:cNvPr>
          <p:cNvPicPr>
            <a:picLocks noChangeAspect="1"/>
          </p:cNvPicPr>
          <p:nvPr/>
        </p:nvPicPr>
        <p:blipFill rotWithShape="1">
          <a:blip r:embed="rId5"/>
          <a:srcRect l="7843" t="11789" r="33331"/>
          <a:stretch/>
        </p:blipFill>
        <p:spPr>
          <a:xfrm>
            <a:off x="5062326" y="4744827"/>
            <a:ext cx="2861080" cy="1703917"/>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hlinkClick r:id="rId6"/>
            <a:extLst>
              <a:ext uri="{FF2B5EF4-FFF2-40B4-BE49-F238E27FC236}">
                <a16:creationId xmlns:a16="http://schemas.microsoft.com/office/drawing/2014/main" id="{285B2A29-AE2A-449D-88C8-3E1C5C93DB22}"/>
              </a:ext>
            </a:extLst>
          </p:cNvPr>
          <p:cNvPicPr>
            <a:picLocks noChangeAspect="1"/>
          </p:cNvPicPr>
          <p:nvPr/>
        </p:nvPicPr>
        <p:blipFill>
          <a:blip r:embed="rId7"/>
          <a:stretch>
            <a:fillRect/>
          </a:stretch>
        </p:blipFill>
        <p:spPr>
          <a:xfrm>
            <a:off x="6684429" y="2932539"/>
            <a:ext cx="2360841" cy="2353464"/>
          </a:xfrm>
          <a:prstGeom prst="rect">
            <a:avLst/>
          </a:prstGeom>
        </p:spPr>
      </p:pic>
      <p:sp>
        <p:nvSpPr>
          <p:cNvPr id="2" name="TextBox 1">
            <a:extLst>
              <a:ext uri="{FF2B5EF4-FFF2-40B4-BE49-F238E27FC236}">
                <a16:creationId xmlns:a16="http://schemas.microsoft.com/office/drawing/2014/main" id="{3E23B790-C981-91C1-B577-A5D68BC80AAC}"/>
              </a:ext>
            </a:extLst>
          </p:cNvPr>
          <p:cNvSpPr txBox="1"/>
          <p:nvPr/>
        </p:nvSpPr>
        <p:spPr>
          <a:xfrm>
            <a:off x="95727" y="3647606"/>
            <a:ext cx="6026777" cy="461665"/>
          </a:xfrm>
          <a:prstGeom prst="rect">
            <a:avLst/>
          </a:prstGeom>
          <a:noFill/>
        </p:spPr>
        <p:txBody>
          <a:bodyPr wrap="square" rtlCol="0">
            <a:spAutoFit/>
          </a:bodyPr>
          <a:lstStyle/>
          <a:p>
            <a:r>
              <a:rPr lang="en-US" sz="2400" i="1" dirty="0"/>
              <a:t>Now let’s switch to Tableau and get started!</a:t>
            </a:r>
          </a:p>
        </p:txBody>
      </p:sp>
    </p:spTree>
    <p:extLst>
      <p:ext uri="{BB962C8B-B14F-4D97-AF65-F5344CB8AC3E}">
        <p14:creationId xmlns:p14="http://schemas.microsoft.com/office/powerpoint/2010/main" val="277742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5849" y="107819"/>
            <a:ext cx="8829299" cy="6297095"/>
          </a:xfrm>
        </p:spPr>
        <p:txBody>
          <a:bodyPr>
            <a:normAutofit/>
          </a:bodyPr>
          <a:lstStyle/>
          <a:p>
            <a:pPr marL="0" indent="0" algn="ctr">
              <a:buNone/>
            </a:pPr>
            <a:r>
              <a:rPr lang="en-US" dirty="0"/>
              <a:t>Fire up Tableau and let’s get started!</a:t>
            </a:r>
          </a:p>
          <a:p>
            <a:pPr marL="0" indent="0">
              <a:buNone/>
            </a:pPr>
            <a:r>
              <a:rPr lang="en-US" sz="2400" dirty="0"/>
              <a:t>Once linked to a data connection, in this case a spreadsheet, Tableau should look similar to the screenshot below, minus the arrow.</a:t>
            </a:r>
          </a:p>
          <a:p>
            <a:pPr marL="0" indent="0" algn="ctr">
              <a:buNone/>
            </a:pPr>
            <a:endParaRPr lang="en-US" sz="2400" dirty="0"/>
          </a:p>
          <a:p>
            <a:pPr marL="0" indent="0" algn="ctr">
              <a:buNone/>
            </a:pPr>
            <a:endParaRPr lang="en-US" sz="2400" dirty="0"/>
          </a:p>
          <a:p>
            <a:pPr marL="0" indent="0">
              <a:buNone/>
            </a:pPr>
            <a:endParaRPr lang="en-US" sz="1000" dirty="0"/>
          </a:p>
          <a:p>
            <a:pPr marL="0" indent="0">
              <a:buNone/>
            </a:pPr>
            <a:endParaRPr lang="en-US" sz="1000" dirty="0"/>
          </a:p>
          <a:p>
            <a:pPr marL="0" indent="0">
              <a:buNone/>
            </a:pPr>
            <a:endParaRPr lang="en-US" sz="1000" dirty="0"/>
          </a:p>
          <a:p>
            <a:pPr marL="0" indent="0">
              <a:buNone/>
            </a:pPr>
            <a:r>
              <a:rPr lang="en-US" sz="2000" dirty="0"/>
              <a:t>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98680"/>
          <a:stretch/>
        </p:blipFill>
        <p:spPr>
          <a:xfrm>
            <a:off x="0" y="6636185"/>
            <a:ext cx="9144000" cy="226347"/>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98680"/>
          <a:stretch/>
        </p:blipFill>
        <p:spPr>
          <a:xfrm>
            <a:off x="-1501" y="-1515"/>
            <a:ext cx="9144000" cy="73943"/>
          </a:xfrm>
          <a:prstGeom prst="rect">
            <a:avLst/>
          </a:prstGeom>
        </p:spPr>
      </p:pic>
      <p:sp>
        <p:nvSpPr>
          <p:cNvPr id="3" name="AutoShape 2" descr="Image result for business strategy comic">
            <a:extLst>
              <a:ext uri="{FF2B5EF4-FFF2-40B4-BE49-F238E27FC236}">
                <a16:creationId xmlns:a16="http://schemas.microsoft.com/office/drawing/2014/main" id="{28499F11-E55E-43F3-A192-FD9940D6202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840E6F72-8533-4D3A-A11E-ADAFF7F1C60C}"/>
              </a:ext>
            </a:extLst>
          </p:cNvPr>
          <p:cNvPicPr>
            <a:picLocks noChangeAspect="1"/>
          </p:cNvPicPr>
          <p:nvPr/>
        </p:nvPicPr>
        <p:blipFill rotWithShape="1">
          <a:blip r:embed="rId4"/>
          <a:srcRect l="667" r="1111" b="5471"/>
          <a:stretch/>
        </p:blipFill>
        <p:spPr>
          <a:xfrm>
            <a:off x="234718" y="1564204"/>
            <a:ext cx="8671560" cy="4694356"/>
          </a:xfrm>
          <a:prstGeom prst="rect">
            <a:avLst/>
          </a:prstGeom>
          <a:ln>
            <a:solidFill>
              <a:schemeClr val="tx1"/>
            </a:solidFill>
          </a:ln>
          <a:effectLst>
            <a:outerShdw blurRad="50800" dist="38100" dir="2700000" algn="tl" rotWithShape="0">
              <a:prstClr val="black">
                <a:alpha val="40000"/>
              </a:prstClr>
            </a:outerShdw>
          </a:effectLst>
        </p:spPr>
      </p:pic>
      <p:cxnSp>
        <p:nvCxnSpPr>
          <p:cNvPr id="13" name="Straight Arrow Connector 12">
            <a:extLst>
              <a:ext uri="{FF2B5EF4-FFF2-40B4-BE49-F238E27FC236}">
                <a16:creationId xmlns:a16="http://schemas.microsoft.com/office/drawing/2014/main" id="{1CF24F15-87C6-46F1-9405-1AA9EF5511E9}"/>
              </a:ext>
            </a:extLst>
          </p:cNvPr>
          <p:cNvCxnSpPr/>
          <p:nvPr/>
        </p:nvCxnSpPr>
        <p:spPr>
          <a:xfrm flipH="1">
            <a:off x="1889760" y="5053151"/>
            <a:ext cx="1407160" cy="94996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0912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URRENTXMLFILE" val="C:\Users\goblu\Desktop\Data Science Grant - Tableau Presentation.xml"/>
  <p:tag name="XMLFILE" val="C:\Users\goblu\Desktop\Data Science Grant - Tableau Presentation.xml"/>
  <p:tag name="CUMFILE" val="C:\Users\goblu\Desktop\Data Science Grant - Tableau Presentation.cul"/>
  <p:tag name="PPTXFILE" val="C:\Users\goblu\Desktop\Big Data Week 2 (1).pptx"/>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1552</TotalTime>
  <Words>379</Words>
  <Application>Microsoft Macintosh PowerPoint</Application>
  <PresentationFormat>On-screen Show (4:3)</PresentationFormat>
  <Paragraphs>44</Paragraphs>
  <Slides>5</Slides>
  <Notes>4</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PowerPoint Presentation</vt:lpstr>
      <vt:lpstr>PowerPoint Presentation</vt:lpstr>
      <vt:lpstr>PowerPoint Presentation</vt:lpstr>
      <vt:lpstr>PowerPoint Presentation</vt:lpstr>
      <vt:lpstr>PowerPoint Presentation</vt:lpstr>
    </vt:vector>
  </TitlesOfParts>
  <Company>NJCU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THORNTON</dc:creator>
  <cp:lastModifiedBy>Scott Fisher</cp:lastModifiedBy>
  <cp:revision>111</cp:revision>
  <cp:lastPrinted>2017-09-11T22:05:54Z</cp:lastPrinted>
  <dcterms:created xsi:type="dcterms:W3CDTF">2015-03-17T14:59:11Z</dcterms:created>
  <dcterms:modified xsi:type="dcterms:W3CDTF">2023-03-05T02:23:37Z</dcterms:modified>
</cp:coreProperties>
</file>